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9" r:id="rId10"/>
    <p:sldId id="265" r:id="rId11"/>
    <p:sldId id="264"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70"/>
    <p:restoredTop sz="80239"/>
  </p:normalViewPr>
  <p:slideViewPr>
    <p:cSldViewPr snapToGrid="0" snapToObjects="1">
      <p:cViewPr varScale="1">
        <p:scale>
          <a:sx n="122" d="100"/>
          <a:sy n="122" d="100"/>
        </p:scale>
        <p:origin x="125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tiff>
</file>

<file path=ppt/media/image12.PNG>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9B67D5-46E7-B645-9E74-48822E20DDB1}" type="datetimeFigureOut">
              <a:rPr lang="en-US" smtClean="0"/>
              <a:t>10/16/19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AAD37C-2F0D-D24F-AB04-711F6EB024CC}" type="slidenum">
              <a:rPr lang="en-US" smtClean="0"/>
              <a:t>‹#›</a:t>
            </a:fld>
            <a:endParaRPr lang="en-US"/>
          </a:p>
        </p:txBody>
      </p:sp>
    </p:spTree>
    <p:extLst>
      <p:ext uri="{BB962C8B-B14F-4D97-AF65-F5344CB8AC3E}">
        <p14:creationId xmlns:p14="http://schemas.microsoft.com/office/powerpoint/2010/main" val="3117272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January 4, 2012 This was the induction of cicada 3301</a:t>
            </a:r>
          </a:p>
          <a:p>
            <a:r>
              <a:rPr lang="en-US" dirty="0"/>
              <a:t>This image was the first thing to appear on the internet and soared quickly because people began to question who was behind it.</a:t>
            </a:r>
          </a:p>
          <a:p>
            <a:r>
              <a:rPr lang="en-US" dirty="0"/>
              <a:t>Initially it was thought that it was an employment tactic for the federal government.</a:t>
            </a:r>
          </a:p>
          <a:p>
            <a:endParaRPr lang="en-US" dirty="0"/>
          </a:p>
          <a:p>
            <a:r>
              <a:rPr lang="en-US" dirty="0"/>
              <a:t>Outguess is a steganography program that hides messages within images.</a:t>
            </a:r>
          </a:p>
          <a:p>
            <a:r>
              <a:rPr lang="en-US" dirty="0"/>
              <a:t>After getting the message out of the image they were lead to the cicada personal reddit page</a:t>
            </a:r>
          </a:p>
          <a:p>
            <a:r>
              <a:rPr lang="en-US" dirty="0"/>
              <a:t>Then two more images were provided and outguess provided more information</a:t>
            </a:r>
          </a:p>
          <a:p>
            <a:endParaRPr lang="en-US" dirty="0"/>
          </a:p>
          <a:p>
            <a:r>
              <a:rPr lang="en-US" dirty="0"/>
              <a:t>The purpose of the pgp key was the puzzle was gaining a lot of traction within IRC channels and online so it was a means of verified communication</a:t>
            </a:r>
          </a:p>
          <a:p>
            <a:endParaRPr lang="en-US" dirty="0"/>
          </a:p>
          <a:p>
            <a:r>
              <a:rPr lang="en-US" dirty="0"/>
              <a:t>Getting to this phone number they had to use a modified version of a caesarian cypher</a:t>
            </a:r>
          </a:p>
          <a:p>
            <a:endParaRPr lang="en-US" dirty="0"/>
          </a:p>
        </p:txBody>
      </p:sp>
      <p:sp>
        <p:nvSpPr>
          <p:cNvPr id="4" name="Slide Number Placeholder 3"/>
          <p:cNvSpPr>
            <a:spLocks noGrp="1"/>
          </p:cNvSpPr>
          <p:nvPr>
            <p:ph type="sldNum" sz="quarter" idx="5"/>
          </p:nvPr>
        </p:nvSpPr>
        <p:spPr/>
        <p:txBody>
          <a:bodyPr/>
          <a:lstStyle/>
          <a:p>
            <a:fld id="{D5AAD37C-2F0D-D24F-AB04-711F6EB024CC}" type="slidenum">
              <a:rPr lang="en-US" smtClean="0"/>
              <a:t>2</a:t>
            </a:fld>
            <a:endParaRPr lang="en-US"/>
          </a:p>
        </p:txBody>
      </p:sp>
    </p:spTree>
    <p:extLst>
      <p:ext uri="{BB962C8B-B14F-4D97-AF65-F5344CB8AC3E}">
        <p14:creationId xmlns:p14="http://schemas.microsoft.com/office/powerpoint/2010/main" val="1410898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Cicada believes that any and all tyranny and oppression must end </a:t>
            </a:r>
          </a:p>
          <a:p>
            <a:endParaRPr lang="en-US" dirty="0"/>
          </a:p>
          <a:p>
            <a:r>
              <a:rPr lang="en-US" dirty="0"/>
              <a:t>Because of their system they say they do not keep track of their members </a:t>
            </a:r>
          </a:p>
          <a:p>
            <a:endParaRPr lang="en-US" dirty="0"/>
          </a:p>
          <a:p>
            <a:r>
              <a:rPr lang="en-US" dirty="0"/>
              <a:t>Their belief is that privacy is an inalienable right that every person must have</a:t>
            </a:r>
          </a:p>
        </p:txBody>
      </p:sp>
      <p:sp>
        <p:nvSpPr>
          <p:cNvPr id="4" name="Slide Number Placeholder 3"/>
          <p:cNvSpPr>
            <a:spLocks noGrp="1"/>
          </p:cNvSpPr>
          <p:nvPr>
            <p:ph type="sldNum" sz="quarter" idx="5"/>
          </p:nvPr>
        </p:nvSpPr>
        <p:spPr/>
        <p:txBody>
          <a:bodyPr/>
          <a:lstStyle/>
          <a:p>
            <a:fld id="{D5AAD37C-2F0D-D24F-AB04-711F6EB024CC}" type="slidenum">
              <a:rPr lang="en-US" smtClean="0"/>
              <a:t>11</a:t>
            </a:fld>
            <a:endParaRPr lang="en-US"/>
          </a:p>
        </p:txBody>
      </p:sp>
    </p:spTree>
    <p:extLst>
      <p:ext uri="{BB962C8B-B14F-4D97-AF65-F5344CB8AC3E}">
        <p14:creationId xmlns:p14="http://schemas.microsoft.com/office/powerpoint/2010/main" val="17980483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Only 5 pages have been solved and confirmed out of the 60 given to us</a:t>
            </a:r>
          </a:p>
          <a:p>
            <a:endParaRPr lang="en-US" dirty="0"/>
          </a:p>
          <a:p>
            <a:r>
              <a:rPr lang="en-US" dirty="0"/>
              <a:t>Of the pages confirmed it has its own set of commandments similar to that of the Bible</a:t>
            </a:r>
          </a:p>
          <a:p>
            <a:endParaRPr lang="en-US" dirty="0"/>
          </a:p>
          <a:p>
            <a:r>
              <a:rPr lang="en-US" dirty="0"/>
              <a:t>There presence is both concerning and great because they advocate for privacy </a:t>
            </a:r>
          </a:p>
          <a:p>
            <a:r>
              <a:rPr lang="en-US" dirty="0"/>
              <a:t>However, we don’t know what they do while they work so it leaves a lot up to them.</a:t>
            </a:r>
          </a:p>
        </p:txBody>
      </p:sp>
      <p:sp>
        <p:nvSpPr>
          <p:cNvPr id="4" name="Slide Number Placeholder 3"/>
          <p:cNvSpPr>
            <a:spLocks noGrp="1"/>
          </p:cNvSpPr>
          <p:nvPr>
            <p:ph type="sldNum" sz="quarter" idx="5"/>
          </p:nvPr>
        </p:nvSpPr>
        <p:spPr/>
        <p:txBody>
          <a:bodyPr/>
          <a:lstStyle/>
          <a:p>
            <a:fld id="{D5AAD37C-2F0D-D24F-AB04-711F6EB024CC}" type="slidenum">
              <a:rPr lang="en-US" smtClean="0"/>
              <a:t>12</a:t>
            </a:fld>
            <a:endParaRPr lang="en-US"/>
          </a:p>
        </p:txBody>
      </p:sp>
    </p:spTree>
    <p:extLst>
      <p:ext uri="{BB962C8B-B14F-4D97-AF65-F5344CB8AC3E}">
        <p14:creationId xmlns:p14="http://schemas.microsoft.com/office/powerpoint/2010/main" val="613768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this point only those who had collected them proceeded this was to ensure that people were working by themselves as Cicada wanted the best of the best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These flyers were designed to be a means to limit those chasing the cicada call to those who were dedicated and the smartest</a:t>
            </a:r>
          </a:p>
          <a:p>
            <a:endParaRPr lang="en-US" dirty="0"/>
          </a:p>
          <a:p>
            <a:r>
              <a:rPr lang="en-US" dirty="0"/>
              <a:t>Very little information has since been revealed about the events after the posters</a:t>
            </a:r>
          </a:p>
          <a:p>
            <a:r>
              <a:rPr lang="en-US" dirty="0"/>
              <a:t>They were emailed a number that led to a specific site for that person</a:t>
            </a:r>
          </a:p>
          <a:p>
            <a:r>
              <a:rPr lang="en-US" dirty="0"/>
              <a:t>They received an email telling them how to set up their own pgp key and </a:t>
            </a:r>
            <a:r>
              <a:rPr lang="en-US" dirty="0" err="1"/>
              <a:t>rsa</a:t>
            </a:r>
            <a:r>
              <a:rPr lang="en-US" dirty="0"/>
              <a:t> encryption for secure anonymous communication</a:t>
            </a:r>
          </a:p>
        </p:txBody>
      </p:sp>
      <p:sp>
        <p:nvSpPr>
          <p:cNvPr id="4" name="Slide Number Placeholder 3"/>
          <p:cNvSpPr>
            <a:spLocks noGrp="1"/>
          </p:cNvSpPr>
          <p:nvPr>
            <p:ph type="sldNum" sz="quarter" idx="5"/>
          </p:nvPr>
        </p:nvSpPr>
        <p:spPr/>
        <p:txBody>
          <a:bodyPr/>
          <a:lstStyle/>
          <a:p>
            <a:fld id="{D5AAD37C-2F0D-D24F-AB04-711F6EB024CC}" type="slidenum">
              <a:rPr lang="en-US" smtClean="0"/>
              <a:t>3</a:t>
            </a:fld>
            <a:endParaRPr lang="en-US"/>
          </a:p>
        </p:txBody>
      </p:sp>
    </p:spTree>
    <p:extLst>
      <p:ext uri="{BB962C8B-B14F-4D97-AF65-F5344CB8AC3E}">
        <p14:creationId xmlns:p14="http://schemas.microsoft.com/office/powerpoint/2010/main" val="1717133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round saw a similar pattern of the tests</a:t>
            </a:r>
          </a:p>
          <a:p>
            <a:endParaRPr lang="en-US" dirty="0"/>
          </a:p>
          <a:p>
            <a:r>
              <a:rPr lang="en-US" dirty="0"/>
              <a:t>The two threads in /b/ were 23 hours apart</a:t>
            </a:r>
          </a:p>
          <a:p>
            <a:endParaRPr lang="en-US" dirty="0"/>
          </a:p>
          <a:p>
            <a:r>
              <a:rPr lang="en-US" dirty="0"/>
              <a:t>The new message had a riddle to find out what the book was it the riddle said:</a:t>
            </a:r>
          </a:p>
          <a:p>
            <a:r>
              <a:rPr lang="en-US" dirty="0"/>
              <a:t>A book whose study is forbidden</a:t>
            </a:r>
          </a:p>
          <a:p>
            <a:r>
              <a:rPr lang="en-US" dirty="0"/>
              <a:t>Once dictated to a beast;</a:t>
            </a:r>
          </a:p>
          <a:p>
            <a:r>
              <a:rPr lang="en-US" dirty="0"/>
              <a:t>To be read one and then destroyed</a:t>
            </a:r>
          </a:p>
          <a:p>
            <a:r>
              <a:rPr lang="en-US" dirty="0"/>
              <a:t>Or you shall have no peace.</a:t>
            </a:r>
          </a:p>
          <a:p>
            <a:endParaRPr lang="en-US" dirty="0"/>
          </a:p>
          <a:p>
            <a:r>
              <a:rPr lang="en-US" dirty="0"/>
              <a:t>The book was discovered to be Liber AL bel </a:t>
            </a:r>
            <a:r>
              <a:rPr lang="en-US" dirty="0" err="1"/>
              <a:t>Legis</a:t>
            </a:r>
            <a:r>
              <a:rPr lang="en-US" dirty="0"/>
              <a:t> (The Law) (Fandom (n.d.))</a:t>
            </a:r>
          </a:p>
          <a:p>
            <a:endParaRPr lang="en-US" dirty="0"/>
          </a:p>
          <a:p>
            <a:r>
              <a:rPr lang="en-US" dirty="0"/>
              <a:t>The twitter account had a series of hex code tweets to be deciphered </a:t>
            </a:r>
          </a:p>
          <a:p>
            <a:endParaRPr lang="en-US" dirty="0"/>
          </a:p>
          <a:p>
            <a:r>
              <a:rPr lang="en-US" dirty="0"/>
              <a:t>At the time there was no use for the Gematria Primus when it was discovered.</a:t>
            </a:r>
          </a:p>
        </p:txBody>
      </p:sp>
      <p:sp>
        <p:nvSpPr>
          <p:cNvPr id="4" name="Slide Number Placeholder 3"/>
          <p:cNvSpPr>
            <a:spLocks noGrp="1"/>
          </p:cNvSpPr>
          <p:nvPr>
            <p:ph type="sldNum" sz="quarter" idx="5"/>
          </p:nvPr>
        </p:nvSpPr>
        <p:spPr/>
        <p:txBody>
          <a:bodyPr/>
          <a:lstStyle/>
          <a:p>
            <a:fld id="{D5AAD37C-2F0D-D24F-AB04-711F6EB024CC}" type="slidenum">
              <a:rPr lang="en-US" smtClean="0"/>
              <a:t>4</a:t>
            </a:fld>
            <a:endParaRPr lang="en-US"/>
          </a:p>
        </p:txBody>
      </p:sp>
    </p:spTree>
    <p:extLst>
      <p:ext uri="{BB962C8B-B14F-4D97-AF65-F5344CB8AC3E}">
        <p14:creationId xmlns:p14="http://schemas.microsoft.com/office/powerpoint/2010/main" val="2956924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telnet is an application that allows access to a websites information such as operating system/code and </a:t>
            </a:r>
            <a:r>
              <a:rPr lang="en-US" dirty="0" err="1"/>
              <a:t>ip</a:t>
            </a:r>
            <a:r>
              <a:rPr lang="en-US" dirty="0"/>
              <a:t> address</a:t>
            </a:r>
          </a:p>
          <a:p>
            <a:endParaRPr lang="en-US" dirty="0"/>
          </a:p>
          <a:p>
            <a:r>
              <a:rPr lang="en-US" dirty="0"/>
              <a:t>Each poster ended in either 3301 or 1033 for Cicada 3301</a:t>
            </a:r>
          </a:p>
          <a:p>
            <a:endParaRPr lang="en-US" dirty="0"/>
          </a:p>
          <a:p>
            <a:r>
              <a:rPr lang="en-US" dirty="0"/>
              <a:t>The </a:t>
            </a:r>
            <a:r>
              <a:rPr lang="en-US" dirty="0" err="1"/>
              <a:t>tcp</a:t>
            </a:r>
            <a:r>
              <a:rPr lang="en-US" dirty="0"/>
              <a:t> server was a new way for 3301 to communicate with the finalists</a:t>
            </a:r>
          </a:p>
          <a:p>
            <a:endParaRPr lang="en-US" dirty="0"/>
          </a:p>
          <a:p>
            <a:r>
              <a:rPr lang="en-US" dirty="0"/>
              <a:t>After people completed the </a:t>
            </a:r>
            <a:r>
              <a:rPr lang="en-US" dirty="0" err="1"/>
              <a:t>tcp</a:t>
            </a:r>
            <a:r>
              <a:rPr lang="en-US" dirty="0"/>
              <a:t> servers 3301 never responded and all communication ceased.</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5AAD37C-2F0D-D24F-AB04-711F6EB024CC}" type="slidenum">
              <a:rPr lang="en-US" smtClean="0"/>
              <a:t>5</a:t>
            </a:fld>
            <a:endParaRPr lang="en-US"/>
          </a:p>
        </p:txBody>
      </p:sp>
    </p:spTree>
    <p:extLst>
      <p:ext uri="{BB962C8B-B14F-4D97-AF65-F5344CB8AC3E}">
        <p14:creationId xmlns:p14="http://schemas.microsoft.com/office/powerpoint/2010/main" val="3969569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image was The William Blake Collage and was encrypted with 3301’s </a:t>
            </a:r>
            <a:r>
              <a:rPr lang="en-US" dirty="0" err="1"/>
              <a:t>rsa</a:t>
            </a:r>
            <a:r>
              <a:rPr lang="en-US" dirty="0"/>
              <a:t> key</a:t>
            </a:r>
          </a:p>
          <a:p>
            <a:endParaRPr lang="en-US" dirty="0"/>
          </a:p>
          <a:p>
            <a:r>
              <a:rPr lang="en-US" dirty="0"/>
              <a:t>The time gate message was telling those seeking the end to wait for it all to be uploaded</a:t>
            </a:r>
          </a:p>
          <a:p>
            <a:r>
              <a:rPr lang="en-US" dirty="0"/>
              <a:t>After 23 hours the whole encoded message was uploaded</a:t>
            </a:r>
          </a:p>
          <a:p>
            <a:endParaRPr lang="en-US" dirty="0"/>
          </a:p>
          <a:p>
            <a:r>
              <a:rPr lang="en-US" dirty="0"/>
              <a:t>Liber primus means first book</a:t>
            </a:r>
          </a:p>
          <a:p>
            <a:endParaRPr lang="en-US" dirty="0"/>
          </a:p>
          <a:p>
            <a:r>
              <a:rPr lang="en-US" dirty="0"/>
              <a:t>The Gematria Primus was finally usable from 2013 and along with the three new pages a new gematria primus was released in 2014</a:t>
            </a:r>
          </a:p>
          <a:p>
            <a:endParaRPr lang="en-US" dirty="0"/>
          </a:p>
          <a:p>
            <a:r>
              <a:rPr lang="en-US" dirty="0"/>
              <a:t>The pages were translated and said this:</a:t>
            </a:r>
          </a:p>
          <a:p>
            <a:r>
              <a:rPr lang="en-US" dirty="0"/>
              <a:t>A WARNING BELIEVE NOTHING FROM THIS BOOK EXCEPT WHAT YOU KNOW TO BE TRUE TEST THE KNOWLEDGE FIND YOUR TRUTH EXPERIENCE YOUR DEATH DO NOT EDIT OR CHANGE THIS BOOK OR THE MESSAGE CONTAINED WITHIN EITHER THE WORDS OR THEIR NUMBERS FOR ALL IS SACRED</a:t>
            </a:r>
          </a:p>
          <a:p>
            <a:endParaRPr lang="en-US" dirty="0"/>
          </a:p>
        </p:txBody>
      </p:sp>
      <p:sp>
        <p:nvSpPr>
          <p:cNvPr id="4" name="Slide Number Placeholder 3"/>
          <p:cNvSpPr>
            <a:spLocks noGrp="1"/>
          </p:cNvSpPr>
          <p:nvPr>
            <p:ph type="sldNum" sz="quarter" idx="5"/>
          </p:nvPr>
        </p:nvSpPr>
        <p:spPr/>
        <p:txBody>
          <a:bodyPr/>
          <a:lstStyle/>
          <a:p>
            <a:fld id="{D5AAD37C-2F0D-D24F-AB04-711F6EB024CC}" type="slidenum">
              <a:rPr lang="en-US" smtClean="0"/>
              <a:t>6</a:t>
            </a:fld>
            <a:endParaRPr lang="en-US"/>
          </a:p>
        </p:txBody>
      </p:sp>
    </p:spTree>
    <p:extLst>
      <p:ext uri="{BB962C8B-B14F-4D97-AF65-F5344CB8AC3E}">
        <p14:creationId xmlns:p14="http://schemas.microsoft.com/office/powerpoint/2010/main" val="22127322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pages were designed to secure the information within the pages to make sure that those who were worthy enough could continue on</a:t>
            </a:r>
          </a:p>
          <a:p>
            <a:endParaRPr lang="en-US" dirty="0"/>
          </a:p>
          <a:p>
            <a:r>
              <a:rPr lang="en-US" dirty="0"/>
              <a:t>However, even with the large IRC community going at the documents they still could not crack the code in the pages of the liber primus.</a:t>
            </a:r>
          </a:p>
          <a:p>
            <a:endParaRPr lang="en-US" dirty="0"/>
          </a:p>
          <a:p>
            <a:r>
              <a:rPr lang="en-US" dirty="0"/>
              <a:t>Cicada even warned not to trust what others may have discovered until you discover it for yourself.</a:t>
            </a:r>
          </a:p>
        </p:txBody>
      </p:sp>
      <p:sp>
        <p:nvSpPr>
          <p:cNvPr id="4" name="Slide Number Placeholder 3"/>
          <p:cNvSpPr>
            <a:spLocks noGrp="1"/>
          </p:cNvSpPr>
          <p:nvPr>
            <p:ph type="sldNum" sz="quarter" idx="5"/>
          </p:nvPr>
        </p:nvSpPr>
        <p:spPr/>
        <p:txBody>
          <a:bodyPr/>
          <a:lstStyle/>
          <a:p>
            <a:fld id="{D5AAD37C-2F0D-D24F-AB04-711F6EB024CC}" type="slidenum">
              <a:rPr lang="en-US" smtClean="0"/>
              <a:t>7</a:t>
            </a:fld>
            <a:endParaRPr lang="en-US"/>
          </a:p>
        </p:txBody>
      </p:sp>
    </p:spTree>
    <p:extLst>
      <p:ext uri="{BB962C8B-B14F-4D97-AF65-F5344CB8AC3E}">
        <p14:creationId xmlns:p14="http://schemas.microsoft.com/office/powerpoint/2010/main" val="2396370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new onion link held a 404 error but when using telnet resulted in an error with an imbedded file drop of 58 pages of the liber primus.</a:t>
            </a:r>
          </a:p>
          <a:p>
            <a:endParaRPr lang="en-US" dirty="0"/>
          </a:p>
          <a:p>
            <a:r>
              <a:rPr lang="en-US" dirty="0"/>
              <a:t>The 2016 post was telling them that the next step came through the liber primus and only those that could crack it would progress.</a:t>
            </a:r>
          </a:p>
          <a:p>
            <a:endParaRPr lang="en-US" dirty="0"/>
          </a:p>
          <a:p>
            <a:r>
              <a:rPr lang="en-US" dirty="0"/>
              <a:t>The last part of the most recent communication was to beware of false paths.</a:t>
            </a:r>
          </a:p>
        </p:txBody>
      </p:sp>
      <p:sp>
        <p:nvSpPr>
          <p:cNvPr id="4" name="Slide Number Placeholder 3"/>
          <p:cNvSpPr>
            <a:spLocks noGrp="1"/>
          </p:cNvSpPr>
          <p:nvPr>
            <p:ph type="sldNum" sz="quarter" idx="5"/>
          </p:nvPr>
        </p:nvSpPr>
        <p:spPr/>
        <p:txBody>
          <a:bodyPr/>
          <a:lstStyle/>
          <a:p>
            <a:fld id="{D5AAD37C-2F0D-D24F-AB04-711F6EB024CC}" type="slidenum">
              <a:rPr lang="en-US" smtClean="0"/>
              <a:t>8</a:t>
            </a:fld>
            <a:endParaRPr lang="en-US"/>
          </a:p>
        </p:txBody>
      </p:sp>
    </p:spTree>
    <p:extLst>
      <p:ext uri="{BB962C8B-B14F-4D97-AF65-F5344CB8AC3E}">
        <p14:creationId xmlns:p14="http://schemas.microsoft.com/office/powerpoint/2010/main" val="3513816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use of the phrase think tank is interesting because it shows how the view themselves and that they mostly come up with ideas and nothing else</a:t>
            </a:r>
          </a:p>
          <a:p>
            <a:endParaRPr lang="en-US" dirty="0"/>
          </a:p>
          <a:p>
            <a:r>
              <a:rPr lang="en-US" dirty="0"/>
              <a:t>The most interesting part of this is the questions at the end</a:t>
            </a:r>
          </a:p>
          <a:p>
            <a:endParaRPr lang="en-US" dirty="0"/>
          </a:p>
          <a:p>
            <a:r>
              <a:rPr lang="en-US" dirty="0"/>
              <a:t>Do you believe that information should be free</a:t>
            </a:r>
          </a:p>
          <a:p>
            <a:endParaRPr lang="en-US" dirty="0"/>
          </a:p>
          <a:p>
            <a:r>
              <a:rPr lang="en-US" dirty="0"/>
              <a:t>However they contradict themselves with the statement at the top DO NOT SHARE THIS INFORMATION</a:t>
            </a:r>
          </a:p>
        </p:txBody>
      </p:sp>
      <p:sp>
        <p:nvSpPr>
          <p:cNvPr id="4" name="Slide Number Placeholder 3"/>
          <p:cNvSpPr>
            <a:spLocks noGrp="1"/>
          </p:cNvSpPr>
          <p:nvPr>
            <p:ph type="sldNum" sz="quarter" idx="5"/>
          </p:nvPr>
        </p:nvSpPr>
        <p:spPr/>
        <p:txBody>
          <a:bodyPr/>
          <a:lstStyle/>
          <a:p>
            <a:fld id="{D5AAD37C-2F0D-D24F-AB04-711F6EB024CC}" type="slidenum">
              <a:rPr lang="en-US" smtClean="0"/>
              <a:t>9</a:t>
            </a:fld>
            <a:endParaRPr lang="en-US"/>
          </a:p>
        </p:txBody>
      </p:sp>
    </p:spTree>
    <p:extLst>
      <p:ext uri="{BB962C8B-B14F-4D97-AF65-F5344CB8AC3E}">
        <p14:creationId xmlns:p14="http://schemas.microsoft.com/office/powerpoint/2010/main" val="28629274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Cicada would show up with new puzzles for users to solve</a:t>
            </a:r>
          </a:p>
          <a:p>
            <a:endParaRPr lang="en-US" dirty="0"/>
          </a:p>
          <a:p>
            <a:r>
              <a:rPr lang="en-US" dirty="0"/>
              <a:t>Although they were similar from 2012 in 2013 they were new puzzles</a:t>
            </a:r>
          </a:p>
          <a:p>
            <a:endParaRPr lang="en-US" dirty="0"/>
          </a:p>
          <a:p>
            <a:r>
              <a:rPr lang="en-US" dirty="0"/>
              <a:t>Their knowledge of multiple languages does not holistically prove they are international but the probability that only one person from one location can know all of this is extremely low</a:t>
            </a:r>
          </a:p>
          <a:p>
            <a:endParaRPr lang="en-US" dirty="0"/>
          </a:p>
          <a:p>
            <a:r>
              <a:rPr lang="en-US" dirty="0"/>
              <a:t>This key phrase is a signal that there is more to come or that the test is getting ready to expand to the real world</a:t>
            </a:r>
          </a:p>
        </p:txBody>
      </p:sp>
      <p:sp>
        <p:nvSpPr>
          <p:cNvPr id="4" name="Slide Number Placeholder 3"/>
          <p:cNvSpPr>
            <a:spLocks noGrp="1"/>
          </p:cNvSpPr>
          <p:nvPr>
            <p:ph type="sldNum" sz="quarter" idx="5"/>
          </p:nvPr>
        </p:nvSpPr>
        <p:spPr/>
        <p:txBody>
          <a:bodyPr/>
          <a:lstStyle/>
          <a:p>
            <a:fld id="{D5AAD37C-2F0D-D24F-AB04-711F6EB024CC}" type="slidenum">
              <a:rPr lang="en-US" smtClean="0"/>
              <a:t>10</a:t>
            </a:fld>
            <a:endParaRPr lang="en-US"/>
          </a:p>
        </p:txBody>
      </p:sp>
    </p:spTree>
    <p:extLst>
      <p:ext uri="{BB962C8B-B14F-4D97-AF65-F5344CB8AC3E}">
        <p14:creationId xmlns:p14="http://schemas.microsoft.com/office/powerpoint/2010/main" val="27680039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10/16/19</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astebin.com/RmqxWcnB" TargetMode="External"/><Relationship Id="rId2" Type="http://schemas.openxmlformats.org/officeDocument/2006/relationships/hyperlink" Target="https://medium.com/@sanudatta11/cicada-3301-the-internet-mystery-d61367c4ad77" TargetMode="External"/><Relationship Id="rId1" Type="http://schemas.openxmlformats.org/officeDocument/2006/relationships/slideLayout" Target="../slideLayouts/slideLayout2.xml"/><Relationship Id="rId5" Type="http://schemas.openxmlformats.org/officeDocument/2006/relationships/hyperlink" Target="https://uncovering-cicada.fandom.com/wiki/Uncovering_Cicada_Wiki" TargetMode="External"/><Relationship Id="rId4" Type="http://schemas.openxmlformats.org/officeDocument/2006/relationships/hyperlink" Target="https://thoughtcatalog.com/jeremy-london/2018/09/cicada-330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50E926F-4458-A245-9772-A07BCEA926E7}"/>
              </a:ext>
            </a:extLst>
          </p:cNvPr>
          <p:cNvPicPr>
            <a:picLocks noChangeAspect="1"/>
          </p:cNvPicPr>
          <p:nvPr/>
        </p:nvPicPr>
        <p:blipFill>
          <a:blip r:embed="rId2"/>
          <a:stretch>
            <a:fillRect/>
          </a:stretch>
        </p:blipFill>
        <p:spPr>
          <a:xfrm>
            <a:off x="0" y="-1"/>
            <a:ext cx="4878460" cy="3360717"/>
          </a:xfrm>
          <a:prstGeom prst="rect">
            <a:avLst/>
          </a:prstGeom>
        </p:spPr>
      </p:pic>
      <p:sp>
        <p:nvSpPr>
          <p:cNvPr id="2" name="Title 1">
            <a:extLst>
              <a:ext uri="{FF2B5EF4-FFF2-40B4-BE49-F238E27FC236}">
                <a16:creationId xmlns:a16="http://schemas.microsoft.com/office/drawing/2014/main" id="{1C9D6076-8F79-3C4C-8B1E-622DF29D4856}"/>
              </a:ext>
            </a:extLst>
          </p:cNvPr>
          <p:cNvSpPr>
            <a:spLocks noGrp="1"/>
          </p:cNvSpPr>
          <p:nvPr>
            <p:ph type="ctrTitle"/>
          </p:nvPr>
        </p:nvSpPr>
        <p:spPr/>
        <p:txBody>
          <a:bodyPr/>
          <a:lstStyle/>
          <a:p>
            <a:r>
              <a:rPr lang="en-US" dirty="0"/>
              <a:t>CICADA 3301 </a:t>
            </a:r>
            <a:br>
              <a:rPr lang="en-US" dirty="0"/>
            </a:br>
            <a:r>
              <a:rPr lang="en-US" dirty="0"/>
              <a:t>and Data Privacy</a:t>
            </a:r>
          </a:p>
        </p:txBody>
      </p:sp>
      <p:sp>
        <p:nvSpPr>
          <p:cNvPr id="3" name="Subtitle 2">
            <a:extLst>
              <a:ext uri="{FF2B5EF4-FFF2-40B4-BE49-F238E27FC236}">
                <a16:creationId xmlns:a16="http://schemas.microsoft.com/office/drawing/2014/main" id="{E532B595-91AB-1D4A-B52B-AAB6EAC248E2}"/>
              </a:ext>
            </a:extLst>
          </p:cNvPr>
          <p:cNvSpPr>
            <a:spLocks noGrp="1"/>
          </p:cNvSpPr>
          <p:nvPr>
            <p:ph type="subTitle" idx="1"/>
          </p:nvPr>
        </p:nvSpPr>
        <p:spPr/>
        <p:txBody>
          <a:bodyPr/>
          <a:lstStyle/>
          <a:p>
            <a:r>
              <a:rPr lang="en-US" dirty="0"/>
              <a:t>By: Trevor Abel</a:t>
            </a:r>
          </a:p>
          <a:p>
            <a:endParaRPr lang="en-US" dirty="0"/>
          </a:p>
        </p:txBody>
      </p:sp>
      <p:pic>
        <p:nvPicPr>
          <p:cNvPr id="5" name="Picture 4">
            <a:extLst>
              <a:ext uri="{FF2B5EF4-FFF2-40B4-BE49-F238E27FC236}">
                <a16:creationId xmlns:a16="http://schemas.microsoft.com/office/drawing/2014/main" id="{10E634E8-221C-AF40-8123-582D064B1917}"/>
              </a:ext>
            </a:extLst>
          </p:cNvPr>
          <p:cNvPicPr>
            <a:picLocks noChangeAspect="1"/>
          </p:cNvPicPr>
          <p:nvPr/>
        </p:nvPicPr>
        <p:blipFill>
          <a:blip r:embed="rId3"/>
          <a:stretch>
            <a:fillRect/>
          </a:stretch>
        </p:blipFill>
        <p:spPr>
          <a:xfrm>
            <a:off x="0" y="4126062"/>
            <a:ext cx="4878460" cy="2731938"/>
          </a:xfrm>
          <a:prstGeom prst="rect">
            <a:avLst/>
          </a:prstGeom>
        </p:spPr>
      </p:pic>
    </p:spTree>
    <p:extLst>
      <p:ext uri="{BB962C8B-B14F-4D97-AF65-F5344CB8AC3E}">
        <p14:creationId xmlns:p14="http://schemas.microsoft.com/office/powerpoint/2010/main" val="21900012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2A0BB-7B4F-B042-8F01-C43BB862A516}"/>
              </a:ext>
            </a:extLst>
          </p:cNvPr>
          <p:cNvSpPr>
            <a:spLocks noGrp="1"/>
          </p:cNvSpPr>
          <p:nvPr>
            <p:ph type="title"/>
          </p:nvPr>
        </p:nvSpPr>
        <p:spPr/>
        <p:txBody>
          <a:bodyPr/>
          <a:lstStyle/>
          <a:p>
            <a:r>
              <a:rPr lang="en-US" dirty="0"/>
              <a:t>What is known about cicada</a:t>
            </a:r>
          </a:p>
        </p:txBody>
      </p:sp>
      <p:sp>
        <p:nvSpPr>
          <p:cNvPr id="3" name="Content Placeholder 2">
            <a:extLst>
              <a:ext uri="{FF2B5EF4-FFF2-40B4-BE49-F238E27FC236}">
                <a16:creationId xmlns:a16="http://schemas.microsoft.com/office/drawing/2014/main" id="{20C19F6E-E7E0-0744-B0E8-359098D61CF6}"/>
              </a:ext>
            </a:extLst>
          </p:cNvPr>
          <p:cNvSpPr>
            <a:spLocks noGrp="1"/>
          </p:cNvSpPr>
          <p:nvPr>
            <p:ph idx="1"/>
          </p:nvPr>
        </p:nvSpPr>
        <p:spPr>
          <a:xfrm>
            <a:off x="685801" y="2278701"/>
            <a:ext cx="10131425" cy="3649133"/>
          </a:xfrm>
        </p:spPr>
        <p:txBody>
          <a:bodyPr anchor="t" anchorCtr="0"/>
          <a:lstStyle/>
          <a:p>
            <a:r>
              <a:rPr lang="en-US" dirty="0"/>
              <a:t>Cicada is famous for popping up with random puzzles every year (Wiley)</a:t>
            </a:r>
          </a:p>
          <a:p>
            <a:r>
              <a:rPr lang="en-US" dirty="0"/>
              <a:t> The use of caesarean cipher was found by opening an image in text-only editor </a:t>
            </a:r>
            <a:r>
              <a:rPr lang="en-US" dirty="0" err="1"/>
              <a:t>Wordpad</a:t>
            </a:r>
            <a:r>
              <a:rPr lang="en-US" dirty="0"/>
              <a:t> (London)</a:t>
            </a:r>
          </a:p>
          <a:p>
            <a:r>
              <a:rPr lang="en-US" dirty="0"/>
              <a:t>They are international based off of the leaked email and their knowledge of many other languages such as </a:t>
            </a:r>
            <a:r>
              <a:rPr lang="en-US" dirty="0" err="1"/>
              <a:t>latin</a:t>
            </a:r>
            <a:r>
              <a:rPr lang="en-US" dirty="0"/>
              <a:t>, </a:t>
            </a:r>
            <a:r>
              <a:rPr lang="en-US" dirty="0" err="1"/>
              <a:t>mayan</a:t>
            </a:r>
            <a:r>
              <a:rPr lang="en-US" dirty="0"/>
              <a:t>, and other runic languages</a:t>
            </a:r>
          </a:p>
          <a:p>
            <a:r>
              <a:rPr lang="en-US" dirty="0"/>
              <a:t>They have a common key phrase ”Patience is a virtue”</a:t>
            </a:r>
          </a:p>
          <a:p>
            <a:r>
              <a:rPr lang="en-US" dirty="0"/>
              <a:t>Their internationality is hinted at the fact the posters are placed around the world.</a:t>
            </a:r>
          </a:p>
        </p:txBody>
      </p:sp>
    </p:spTree>
    <p:extLst>
      <p:ext uri="{BB962C8B-B14F-4D97-AF65-F5344CB8AC3E}">
        <p14:creationId xmlns:p14="http://schemas.microsoft.com/office/powerpoint/2010/main" val="30182756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C5CA2-4281-C247-B4F9-F7E7506BE354}"/>
              </a:ext>
            </a:extLst>
          </p:cNvPr>
          <p:cNvSpPr>
            <a:spLocks noGrp="1"/>
          </p:cNvSpPr>
          <p:nvPr>
            <p:ph type="title"/>
          </p:nvPr>
        </p:nvSpPr>
        <p:spPr/>
        <p:txBody>
          <a:bodyPr/>
          <a:lstStyle/>
          <a:p>
            <a:r>
              <a:rPr lang="en-US" dirty="0"/>
              <a:t>Cicada and data privacy</a:t>
            </a:r>
          </a:p>
        </p:txBody>
      </p:sp>
      <p:sp>
        <p:nvSpPr>
          <p:cNvPr id="3" name="Content Placeholder 2">
            <a:extLst>
              <a:ext uri="{FF2B5EF4-FFF2-40B4-BE49-F238E27FC236}">
                <a16:creationId xmlns:a16="http://schemas.microsoft.com/office/drawing/2014/main" id="{3225C27A-37BB-CB48-B53C-7053A62421EC}"/>
              </a:ext>
            </a:extLst>
          </p:cNvPr>
          <p:cNvSpPr>
            <a:spLocks noGrp="1"/>
          </p:cNvSpPr>
          <p:nvPr>
            <p:ph idx="1"/>
          </p:nvPr>
        </p:nvSpPr>
        <p:spPr>
          <a:xfrm>
            <a:off x="685800" y="2930343"/>
            <a:ext cx="10131425" cy="3649133"/>
          </a:xfrm>
        </p:spPr>
        <p:txBody>
          <a:bodyPr/>
          <a:lstStyle/>
          <a:p>
            <a:r>
              <a:rPr lang="en-US" dirty="0"/>
              <a:t>Cicada’s beliefs are structured around personal data protection</a:t>
            </a:r>
          </a:p>
          <a:p>
            <a:r>
              <a:rPr lang="en-US" dirty="0"/>
              <a:t>These puzzles have drawn lots of attention to the privacy sector when they were occurring bringing much needed attention to the topic.</a:t>
            </a:r>
          </a:p>
          <a:p>
            <a:r>
              <a:rPr lang="en-US" dirty="0"/>
              <a:t>Cicada has spent the time recruiting individuals for their organization</a:t>
            </a:r>
          </a:p>
          <a:p>
            <a:r>
              <a:rPr lang="en-US" dirty="0"/>
              <a:t>Cicada is so dedicated to their data privacy that nothing is know about them</a:t>
            </a:r>
          </a:p>
          <a:p>
            <a:r>
              <a:rPr lang="en-US" dirty="0"/>
              <a:t>It is unknown how many members are in the organization</a:t>
            </a:r>
          </a:p>
          <a:p>
            <a:r>
              <a:rPr lang="en-US" dirty="0"/>
              <a:t>There is no known structure system only that new members come in small waves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929696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70B34-BE74-054D-8213-ECB51BC11C36}"/>
              </a:ext>
            </a:extLst>
          </p:cNvPr>
          <p:cNvSpPr>
            <a:spLocks noGrp="1"/>
          </p:cNvSpPr>
          <p:nvPr>
            <p:ph type="title"/>
          </p:nvPr>
        </p:nvSpPr>
        <p:spPr/>
        <p:txBody>
          <a:bodyPr/>
          <a:lstStyle/>
          <a:p>
            <a:r>
              <a:rPr lang="en-US" dirty="0"/>
              <a:t>The Future with cicada</a:t>
            </a:r>
          </a:p>
        </p:txBody>
      </p:sp>
      <p:sp>
        <p:nvSpPr>
          <p:cNvPr id="3" name="Content Placeholder 2">
            <a:extLst>
              <a:ext uri="{FF2B5EF4-FFF2-40B4-BE49-F238E27FC236}">
                <a16:creationId xmlns:a16="http://schemas.microsoft.com/office/drawing/2014/main" id="{CB6DE25E-9AE5-3942-B3A7-862DDE2096B4}"/>
              </a:ext>
            </a:extLst>
          </p:cNvPr>
          <p:cNvSpPr>
            <a:spLocks noGrp="1"/>
          </p:cNvSpPr>
          <p:nvPr>
            <p:ph idx="1"/>
          </p:nvPr>
        </p:nvSpPr>
        <p:spPr/>
        <p:txBody>
          <a:bodyPr anchor="t" anchorCtr="0"/>
          <a:lstStyle/>
          <a:p>
            <a:r>
              <a:rPr lang="en-US" dirty="0"/>
              <a:t>The future of Cicada is so unclear because right now it is dependent on people solving the pages of the liber primus a book that is so encrypted that of less than 10% has been solved in almost 5 years.</a:t>
            </a:r>
          </a:p>
          <a:p>
            <a:r>
              <a:rPr lang="en-US" dirty="0"/>
              <a:t>It is uncertain because it is also believed to possibly be an esoteric cult (London)</a:t>
            </a:r>
          </a:p>
          <a:p>
            <a:r>
              <a:rPr lang="en-US" dirty="0"/>
              <a:t>With an attention grabbing organization like 3301 being publicly recognized and developing security and privacy programs it makes the future uncertain</a:t>
            </a:r>
          </a:p>
        </p:txBody>
      </p:sp>
    </p:spTree>
    <p:extLst>
      <p:ext uri="{BB962C8B-B14F-4D97-AF65-F5344CB8AC3E}">
        <p14:creationId xmlns:p14="http://schemas.microsoft.com/office/powerpoint/2010/main" val="133182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E09CA4-396C-714A-B48E-99750603C88A}"/>
              </a:ext>
            </a:extLst>
          </p:cNvPr>
          <p:cNvSpPr>
            <a:spLocks noGrp="1"/>
          </p:cNvSpPr>
          <p:nvPr>
            <p:ph type="title"/>
          </p:nvPr>
        </p:nvSpPr>
        <p:spPr>
          <a:xfrm>
            <a:off x="685801" y="609601"/>
            <a:ext cx="10131425" cy="851338"/>
          </a:xfrm>
        </p:spPr>
        <p:txBody>
          <a:bodyPr/>
          <a:lstStyle/>
          <a:p>
            <a:pPr algn="ctr"/>
            <a:r>
              <a:rPr lang="en-US" dirty="0"/>
              <a:t>References</a:t>
            </a:r>
          </a:p>
        </p:txBody>
      </p:sp>
      <p:sp>
        <p:nvSpPr>
          <p:cNvPr id="5" name="Content Placeholder 4">
            <a:extLst>
              <a:ext uri="{FF2B5EF4-FFF2-40B4-BE49-F238E27FC236}">
                <a16:creationId xmlns:a16="http://schemas.microsoft.com/office/drawing/2014/main" id="{F3662A2D-79B0-9C40-ACCB-55200D99ED67}"/>
              </a:ext>
            </a:extLst>
          </p:cNvPr>
          <p:cNvSpPr>
            <a:spLocks noGrp="1"/>
          </p:cNvSpPr>
          <p:nvPr>
            <p:ph idx="1"/>
          </p:nvPr>
        </p:nvSpPr>
        <p:spPr>
          <a:xfrm>
            <a:off x="685801" y="1545021"/>
            <a:ext cx="10131425" cy="4246179"/>
          </a:xfrm>
        </p:spPr>
        <p:txBody>
          <a:bodyPr anchor="t" anchorCtr="0"/>
          <a:lstStyle/>
          <a:p>
            <a:r>
              <a:rPr lang="en-US" dirty="0"/>
              <a:t>Dutta, Soumyajit. February 9, 2019. Cicada 3301 – The Internet Mystery. Retrieved from </a:t>
            </a:r>
            <a:r>
              <a:rPr lang="en-US" dirty="0">
                <a:hlinkClick r:id="rId2"/>
              </a:rPr>
              <a:t>https://medium.com/@sanudatta11/cicada-3301-the-internet-mystery-d61367c4ad77</a:t>
            </a:r>
            <a:endParaRPr lang="en-US" dirty="0"/>
          </a:p>
          <a:p>
            <a:r>
              <a:rPr lang="en-US" dirty="0"/>
              <a:t>A Guest. February 6</a:t>
            </a:r>
            <a:r>
              <a:rPr lang="en-US" baseline="30000" dirty="0"/>
              <a:t>th</a:t>
            </a:r>
            <a:r>
              <a:rPr lang="en-US" dirty="0"/>
              <a:t>, 2012. Untitled. Retrieved from </a:t>
            </a:r>
            <a:r>
              <a:rPr lang="en-US" dirty="0">
                <a:hlinkClick r:id="rId3"/>
              </a:rPr>
              <a:t>https://pastebin.com/RmqxWcnB</a:t>
            </a:r>
            <a:endParaRPr lang="en-US" dirty="0"/>
          </a:p>
          <a:p>
            <a:r>
              <a:rPr lang="en-US" dirty="0"/>
              <a:t>Wiley, Antonia. February 11</a:t>
            </a:r>
            <a:r>
              <a:rPr lang="en-US" baseline="30000" dirty="0"/>
              <a:t>th</a:t>
            </a:r>
            <a:r>
              <a:rPr lang="en-US" dirty="0"/>
              <a:t>, 2019. 10 Things We Know About Cicada 3301. Retrieved from https://</a:t>
            </a:r>
            <a:r>
              <a:rPr lang="en-US" dirty="0" err="1"/>
              <a:t>listverse.com</a:t>
            </a:r>
            <a:r>
              <a:rPr lang="en-US" dirty="0"/>
              <a:t>/2019/02/11/10-things-we-know-about-cicada-3301/</a:t>
            </a:r>
          </a:p>
          <a:p>
            <a:r>
              <a:rPr lang="en-US" sz="1600" dirty="0"/>
              <a:t>London, Jerome. October 2</a:t>
            </a:r>
            <a:r>
              <a:rPr lang="en-US" sz="1600" baseline="30000" dirty="0"/>
              <a:t>nd</a:t>
            </a:r>
            <a:r>
              <a:rPr lang="en-US" sz="1600" dirty="0"/>
              <a:t>, 2018. 19 Facts About, Cicada 3301, A Mysterious Puzzle Internet Puzzle.  Retrieved from </a:t>
            </a:r>
            <a:r>
              <a:rPr lang="en-US" sz="1600" dirty="0">
                <a:hlinkClick r:id="rId4"/>
              </a:rPr>
              <a:t>https://thoughtcatalog.com/jeremy-london/2018/09/cicada-3301/</a:t>
            </a:r>
            <a:endParaRPr lang="en-US" sz="1600" dirty="0"/>
          </a:p>
          <a:p>
            <a:r>
              <a:rPr lang="en-US" sz="1600" dirty="0"/>
              <a:t>Fandom powered by </a:t>
            </a:r>
            <a:r>
              <a:rPr lang="en-US" sz="1600" dirty="0" err="1"/>
              <a:t>Wikkia</a:t>
            </a:r>
            <a:r>
              <a:rPr lang="en-US" sz="1600" dirty="0"/>
              <a:t>. (n.d.). Retrieved from </a:t>
            </a:r>
            <a:r>
              <a:rPr lang="en-US" sz="1600" dirty="0">
                <a:hlinkClick r:id="rId5"/>
              </a:rPr>
              <a:t>https://uncovering-cicada.fandom.com/wiki/Uncovering_Cicada_Wiki</a:t>
            </a:r>
            <a:r>
              <a:rPr lang="en-US" sz="1600"/>
              <a:t> </a:t>
            </a:r>
            <a:endParaRPr lang="en-US" sz="1600" dirty="0"/>
          </a:p>
          <a:p>
            <a:endParaRPr lang="en-US" sz="1600" dirty="0"/>
          </a:p>
          <a:p>
            <a:endParaRPr lang="en-US" dirty="0"/>
          </a:p>
          <a:p>
            <a:endParaRPr lang="en-US" dirty="0"/>
          </a:p>
        </p:txBody>
      </p:sp>
    </p:spTree>
    <p:extLst>
      <p:ext uri="{BB962C8B-B14F-4D97-AF65-F5344CB8AC3E}">
        <p14:creationId xmlns:p14="http://schemas.microsoft.com/office/powerpoint/2010/main" val="1219736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39261-F13F-A945-AFBE-13EE0149CF21}"/>
              </a:ext>
            </a:extLst>
          </p:cNvPr>
          <p:cNvSpPr>
            <a:spLocks noGrp="1"/>
          </p:cNvSpPr>
          <p:nvPr>
            <p:ph type="title"/>
          </p:nvPr>
        </p:nvSpPr>
        <p:spPr/>
        <p:txBody>
          <a:bodyPr/>
          <a:lstStyle/>
          <a:p>
            <a:r>
              <a:rPr lang="en-US" dirty="0"/>
              <a:t>Phase I (2012)</a:t>
            </a:r>
          </a:p>
        </p:txBody>
      </p:sp>
      <p:pic>
        <p:nvPicPr>
          <p:cNvPr id="4" name="Picture 3">
            <a:extLst>
              <a:ext uri="{FF2B5EF4-FFF2-40B4-BE49-F238E27FC236}">
                <a16:creationId xmlns:a16="http://schemas.microsoft.com/office/drawing/2014/main" id="{3AA3BFD2-4791-D247-8747-988D58F659F4}"/>
              </a:ext>
            </a:extLst>
          </p:cNvPr>
          <p:cNvPicPr>
            <a:picLocks noChangeAspect="1"/>
          </p:cNvPicPr>
          <p:nvPr/>
        </p:nvPicPr>
        <p:blipFill>
          <a:blip r:embed="rId3"/>
          <a:stretch>
            <a:fillRect/>
          </a:stretch>
        </p:blipFill>
        <p:spPr>
          <a:xfrm>
            <a:off x="9271000" y="0"/>
            <a:ext cx="2921000" cy="2895600"/>
          </a:xfrm>
          <a:prstGeom prst="rect">
            <a:avLst/>
          </a:prstGeom>
        </p:spPr>
      </p:pic>
      <p:pic>
        <p:nvPicPr>
          <p:cNvPr id="5" name="Picture 4">
            <a:extLst>
              <a:ext uri="{FF2B5EF4-FFF2-40B4-BE49-F238E27FC236}">
                <a16:creationId xmlns:a16="http://schemas.microsoft.com/office/drawing/2014/main" id="{28D9F445-BC67-6740-B2E2-EC04837187AD}"/>
              </a:ext>
            </a:extLst>
          </p:cNvPr>
          <p:cNvPicPr>
            <a:picLocks noChangeAspect="1"/>
          </p:cNvPicPr>
          <p:nvPr/>
        </p:nvPicPr>
        <p:blipFill>
          <a:blip r:embed="rId4"/>
          <a:stretch>
            <a:fillRect/>
          </a:stretch>
        </p:blipFill>
        <p:spPr>
          <a:xfrm>
            <a:off x="8860221" y="4045105"/>
            <a:ext cx="3331779" cy="2812895"/>
          </a:xfrm>
          <a:prstGeom prst="rect">
            <a:avLst/>
          </a:prstGeom>
        </p:spPr>
      </p:pic>
      <p:sp>
        <p:nvSpPr>
          <p:cNvPr id="3" name="Content Placeholder 2">
            <a:extLst>
              <a:ext uri="{FF2B5EF4-FFF2-40B4-BE49-F238E27FC236}">
                <a16:creationId xmlns:a16="http://schemas.microsoft.com/office/drawing/2014/main" id="{B7AF257B-2C9B-8C49-A689-267A0B0ED77D}"/>
              </a:ext>
            </a:extLst>
          </p:cNvPr>
          <p:cNvSpPr>
            <a:spLocks noGrp="1"/>
          </p:cNvSpPr>
          <p:nvPr>
            <p:ph idx="1"/>
          </p:nvPr>
        </p:nvSpPr>
        <p:spPr/>
        <p:txBody>
          <a:bodyPr/>
          <a:lstStyle/>
          <a:p>
            <a:r>
              <a:rPr lang="en-US" dirty="0"/>
              <a:t>January 4</a:t>
            </a:r>
            <a:r>
              <a:rPr lang="en-US" baseline="30000" dirty="0"/>
              <a:t>th</a:t>
            </a:r>
            <a:r>
              <a:rPr lang="en-US" dirty="0"/>
              <a:t> , 2012 on 4Chan /x/ “random” board</a:t>
            </a:r>
          </a:p>
          <a:p>
            <a:r>
              <a:rPr lang="en-US" dirty="0"/>
              <a:t>This was at first mistaken for an ARG similar to the Navy’s program to recruit the younger generation</a:t>
            </a:r>
          </a:p>
          <a:p>
            <a:r>
              <a:rPr lang="en-US" dirty="0"/>
              <a:t>After finding the image within the file it led to using </a:t>
            </a:r>
            <a:r>
              <a:rPr lang="en-US" dirty="0" err="1"/>
              <a:t>OutGuess</a:t>
            </a:r>
            <a:r>
              <a:rPr lang="en-US" dirty="0"/>
              <a:t> to find another message.</a:t>
            </a:r>
          </a:p>
          <a:p>
            <a:r>
              <a:rPr lang="en-US" dirty="0"/>
              <a:t>This lead to the reddit page of the cicada 3301 group with two more images.</a:t>
            </a:r>
          </a:p>
          <a:p>
            <a:r>
              <a:rPr lang="en-US" dirty="0"/>
              <a:t>At this point they introduced their PGP key to those who had made it this far.</a:t>
            </a:r>
          </a:p>
          <a:p>
            <a:r>
              <a:rPr lang="en-US" dirty="0"/>
              <a:t>Using the book code on the messages they </a:t>
            </a:r>
            <a:r>
              <a:rPr lang="en-US" dirty="0" err="1"/>
              <a:t>recived</a:t>
            </a:r>
            <a:r>
              <a:rPr lang="en-US" dirty="0"/>
              <a:t> a phone number to call which had a prerecorded message</a:t>
            </a:r>
          </a:p>
          <a:p>
            <a:r>
              <a:rPr lang="en-US" dirty="0"/>
              <a:t>The key was later determined to be derived from a King Arthur text (Dutta, 2019).</a:t>
            </a:r>
          </a:p>
          <a:p>
            <a:endParaRPr lang="en-US" baseline="30000" dirty="0"/>
          </a:p>
        </p:txBody>
      </p:sp>
    </p:spTree>
    <p:extLst>
      <p:ext uri="{BB962C8B-B14F-4D97-AF65-F5344CB8AC3E}">
        <p14:creationId xmlns:p14="http://schemas.microsoft.com/office/powerpoint/2010/main" val="2182127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C3118-C9A9-1942-9BCF-EB6F3E0E4153}"/>
              </a:ext>
            </a:extLst>
          </p:cNvPr>
          <p:cNvSpPr>
            <a:spLocks noGrp="1"/>
          </p:cNvSpPr>
          <p:nvPr>
            <p:ph type="title"/>
          </p:nvPr>
        </p:nvSpPr>
        <p:spPr/>
        <p:txBody>
          <a:bodyPr/>
          <a:lstStyle/>
          <a:p>
            <a:r>
              <a:rPr lang="en-US" dirty="0"/>
              <a:t>Phase I (cont.)</a:t>
            </a:r>
          </a:p>
        </p:txBody>
      </p:sp>
      <p:pic>
        <p:nvPicPr>
          <p:cNvPr id="4" name="Picture 3">
            <a:extLst>
              <a:ext uri="{FF2B5EF4-FFF2-40B4-BE49-F238E27FC236}">
                <a16:creationId xmlns:a16="http://schemas.microsoft.com/office/drawing/2014/main" id="{1F948200-7712-9E46-BC7C-0D15280CA571}"/>
              </a:ext>
            </a:extLst>
          </p:cNvPr>
          <p:cNvPicPr>
            <a:picLocks noChangeAspect="1"/>
          </p:cNvPicPr>
          <p:nvPr/>
        </p:nvPicPr>
        <p:blipFill>
          <a:blip r:embed="rId3"/>
          <a:stretch>
            <a:fillRect/>
          </a:stretch>
        </p:blipFill>
        <p:spPr>
          <a:xfrm>
            <a:off x="9816662" y="0"/>
            <a:ext cx="2375338" cy="3160574"/>
          </a:xfrm>
          <a:prstGeom prst="rect">
            <a:avLst/>
          </a:prstGeom>
        </p:spPr>
      </p:pic>
      <p:sp>
        <p:nvSpPr>
          <p:cNvPr id="3" name="Content Placeholder 2">
            <a:extLst>
              <a:ext uri="{FF2B5EF4-FFF2-40B4-BE49-F238E27FC236}">
                <a16:creationId xmlns:a16="http://schemas.microsoft.com/office/drawing/2014/main" id="{1D615B9C-5D59-CB41-B756-B11D0DA0BFAB}"/>
              </a:ext>
            </a:extLst>
          </p:cNvPr>
          <p:cNvSpPr>
            <a:spLocks noGrp="1"/>
          </p:cNvSpPr>
          <p:nvPr>
            <p:ph idx="1"/>
          </p:nvPr>
        </p:nvSpPr>
        <p:spPr/>
        <p:txBody>
          <a:bodyPr/>
          <a:lstStyle/>
          <a:p>
            <a:r>
              <a:rPr lang="en-US" dirty="0"/>
              <a:t>Next those who had made it this far where given a new image and using outguess told them to return at a specific time and date for further instruction</a:t>
            </a:r>
          </a:p>
          <a:p>
            <a:r>
              <a:rPr lang="en-US" dirty="0"/>
              <a:t>On that day a new image was posted and using outguess it revealed a list of coordinates which had cicada flyers and </a:t>
            </a:r>
            <a:r>
              <a:rPr lang="en-US" dirty="0" err="1"/>
              <a:t>qr</a:t>
            </a:r>
            <a:r>
              <a:rPr lang="en-US" dirty="0"/>
              <a:t> codes on them.</a:t>
            </a:r>
          </a:p>
          <a:p>
            <a:r>
              <a:rPr lang="en-US" dirty="0"/>
              <a:t>Next they got another two book codes that led them to a .onion website with an image that instructed them to make new email for communication.</a:t>
            </a:r>
          </a:p>
          <a:p>
            <a:r>
              <a:rPr lang="en-US" dirty="0"/>
              <a:t>At this point no new public communication was introduced</a:t>
            </a:r>
          </a:p>
          <a:p>
            <a:r>
              <a:rPr lang="en-US" dirty="0"/>
              <a:t>Cicada 3301 made a final statement saying they found who they were looking for and went silent</a:t>
            </a:r>
          </a:p>
        </p:txBody>
      </p:sp>
    </p:spTree>
    <p:extLst>
      <p:ext uri="{BB962C8B-B14F-4D97-AF65-F5344CB8AC3E}">
        <p14:creationId xmlns:p14="http://schemas.microsoft.com/office/powerpoint/2010/main" val="27157936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69316-B8F7-F041-BB81-DE8EA6E283AD}"/>
              </a:ext>
            </a:extLst>
          </p:cNvPr>
          <p:cNvSpPr>
            <a:spLocks noGrp="1"/>
          </p:cNvSpPr>
          <p:nvPr>
            <p:ph type="title"/>
          </p:nvPr>
        </p:nvSpPr>
        <p:spPr>
          <a:xfrm>
            <a:off x="685801" y="378372"/>
            <a:ext cx="10131425" cy="1456267"/>
          </a:xfrm>
        </p:spPr>
        <p:txBody>
          <a:bodyPr/>
          <a:lstStyle/>
          <a:p>
            <a:r>
              <a:rPr lang="en-US" dirty="0"/>
              <a:t>Phase II (2013)</a:t>
            </a:r>
          </a:p>
        </p:txBody>
      </p:sp>
      <p:sp>
        <p:nvSpPr>
          <p:cNvPr id="3" name="Content Placeholder 2">
            <a:extLst>
              <a:ext uri="{FF2B5EF4-FFF2-40B4-BE49-F238E27FC236}">
                <a16:creationId xmlns:a16="http://schemas.microsoft.com/office/drawing/2014/main" id="{05596037-B037-D842-AD07-595FD2B8EA27}"/>
              </a:ext>
            </a:extLst>
          </p:cNvPr>
          <p:cNvSpPr>
            <a:spLocks noGrp="1"/>
          </p:cNvSpPr>
          <p:nvPr>
            <p:ph idx="1"/>
          </p:nvPr>
        </p:nvSpPr>
        <p:spPr/>
        <p:txBody>
          <a:bodyPr/>
          <a:lstStyle/>
          <a:p>
            <a:r>
              <a:rPr lang="en-US" dirty="0"/>
              <a:t>January 5</a:t>
            </a:r>
            <a:r>
              <a:rPr lang="en-US" baseline="30000" dirty="0"/>
              <a:t>th</a:t>
            </a:r>
            <a:r>
              <a:rPr lang="en-US" dirty="0"/>
              <a:t>, 2013 was the return of 3301</a:t>
            </a:r>
          </a:p>
          <a:p>
            <a:r>
              <a:rPr lang="en-US" dirty="0"/>
              <a:t>There were three threads created two in /b/ and one in /x/</a:t>
            </a:r>
          </a:p>
          <a:p>
            <a:r>
              <a:rPr lang="en-US" dirty="0"/>
              <a:t>The new image lead to another book and had a new book code.</a:t>
            </a:r>
          </a:p>
          <a:p>
            <a:r>
              <a:rPr lang="en-US" dirty="0"/>
              <a:t>After finding the proper book it lead those on a journey of dealing with prime numbers, songs, and a twitter account.</a:t>
            </a:r>
          </a:p>
          <a:p>
            <a:r>
              <a:rPr lang="en-US" dirty="0"/>
              <a:t>After a long process of gated websites someone finally took a file that stumped the entire community and found a new image called the Gematria Primus.</a:t>
            </a:r>
          </a:p>
        </p:txBody>
      </p:sp>
      <p:pic>
        <p:nvPicPr>
          <p:cNvPr id="4" name="Picture 3">
            <a:extLst>
              <a:ext uri="{FF2B5EF4-FFF2-40B4-BE49-F238E27FC236}">
                <a16:creationId xmlns:a16="http://schemas.microsoft.com/office/drawing/2014/main" id="{4E5B84E6-A950-F14B-B19B-C957C0E70BA4}"/>
              </a:ext>
            </a:extLst>
          </p:cNvPr>
          <p:cNvPicPr>
            <a:picLocks noChangeAspect="1"/>
          </p:cNvPicPr>
          <p:nvPr/>
        </p:nvPicPr>
        <p:blipFill>
          <a:blip r:embed="rId3"/>
          <a:stretch>
            <a:fillRect/>
          </a:stretch>
        </p:blipFill>
        <p:spPr>
          <a:xfrm>
            <a:off x="9144000" y="-1"/>
            <a:ext cx="3048000" cy="3081867"/>
          </a:xfrm>
          <a:prstGeom prst="rect">
            <a:avLst/>
          </a:prstGeom>
        </p:spPr>
      </p:pic>
    </p:spTree>
    <p:extLst>
      <p:ext uri="{BB962C8B-B14F-4D97-AF65-F5344CB8AC3E}">
        <p14:creationId xmlns:p14="http://schemas.microsoft.com/office/powerpoint/2010/main" val="3102881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13672-C6F8-4744-BEE5-3C0BDE3F92C8}"/>
              </a:ext>
            </a:extLst>
          </p:cNvPr>
          <p:cNvSpPr>
            <a:spLocks noGrp="1"/>
          </p:cNvSpPr>
          <p:nvPr>
            <p:ph type="title"/>
          </p:nvPr>
        </p:nvSpPr>
        <p:spPr/>
        <p:txBody>
          <a:bodyPr/>
          <a:lstStyle/>
          <a:p>
            <a:r>
              <a:rPr lang="en-US" dirty="0"/>
              <a:t>Phase iii (cont.)</a:t>
            </a:r>
          </a:p>
        </p:txBody>
      </p:sp>
      <p:sp>
        <p:nvSpPr>
          <p:cNvPr id="3" name="Content Placeholder 2">
            <a:extLst>
              <a:ext uri="{FF2B5EF4-FFF2-40B4-BE49-F238E27FC236}">
                <a16:creationId xmlns:a16="http://schemas.microsoft.com/office/drawing/2014/main" id="{7DF7157F-C4E4-0F4E-A5C5-4EC5B0249A8F}"/>
              </a:ext>
            </a:extLst>
          </p:cNvPr>
          <p:cNvSpPr>
            <a:spLocks noGrp="1"/>
          </p:cNvSpPr>
          <p:nvPr>
            <p:ph idx="1"/>
          </p:nvPr>
        </p:nvSpPr>
        <p:spPr/>
        <p:txBody>
          <a:bodyPr/>
          <a:lstStyle/>
          <a:p>
            <a:r>
              <a:rPr lang="en-US" dirty="0"/>
              <a:t>Now they were turned back to the .onion sites</a:t>
            </a:r>
          </a:p>
          <a:p>
            <a:r>
              <a:rPr lang="en-US" dirty="0"/>
              <a:t>The websites were determined to be useless unless they were accessed using telnet</a:t>
            </a:r>
          </a:p>
          <a:p>
            <a:r>
              <a:rPr lang="en-US" dirty="0"/>
              <a:t>Following the use of telnet they were bounced to two other onion sites</a:t>
            </a:r>
          </a:p>
          <a:p>
            <a:r>
              <a:rPr lang="en-US" dirty="0"/>
              <a:t>The third and final onion site saw a return to the previous year format of posters however these posters had phone numbers on them this time</a:t>
            </a:r>
          </a:p>
          <a:p>
            <a:r>
              <a:rPr lang="en-US" dirty="0"/>
              <a:t>Then the select few who possessed the flyers answered questions on a website given to them.</a:t>
            </a:r>
          </a:p>
          <a:p>
            <a:r>
              <a:rPr lang="en-US" dirty="0"/>
              <a:t>Following the questions they received instructions to set up a TCP server in the language of their choice</a:t>
            </a:r>
          </a:p>
          <a:p>
            <a:r>
              <a:rPr lang="en-US" dirty="0"/>
              <a:t>No new communication was ever </a:t>
            </a:r>
            <a:r>
              <a:rPr lang="en-US" dirty="0" err="1"/>
              <a:t>recieved</a:t>
            </a:r>
            <a:endParaRPr lang="en-US" dirty="0"/>
          </a:p>
        </p:txBody>
      </p:sp>
      <p:pic>
        <p:nvPicPr>
          <p:cNvPr id="5" name="Picture 4">
            <a:extLst>
              <a:ext uri="{FF2B5EF4-FFF2-40B4-BE49-F238E27FC236}">
                <a16:creationId xmlns:a16="http://schemas.microsoft.com/office/drawing/2014/main" id="{F3B03FEC-725A-5941-A6A5-513682EA969B}"/>
              </a:ext>
            </a:extLst>
          </p:cNvPr>
          <p:cNvPicPr>
            <a:picLocks noChangeAspect="1"/>
          </p:cNvPicPr>
          <p:nvPr/>
        </p:nvPicPr>
        <p:blipFill>
          <a:blip r:embed="rId3"/>
          <a:stretch>
            <a:fillRect/>
          </a:stretch>
        </p:blipFill>
        <p:spPr>
          <a:xfrm>
            <a:off x="9511862" y="0"/>
            <a:ext cx="2680138" cy="3573517"/>
          </a:xfrm>
          <a:prstGeom prst="rect">
            <a:avLst/>
          </a:prstGeom>
        </p:spPr>
      </p:pic>
    </p:spTree>
    <p:extLst>
      <p:ext uri="{BB962C8B-B14F-4D97-AF65-F5344CB8AC3E}">
        <p14:creationId xmlns:p14="http://schemas.microsoft.com/office/powerpoint/2010/main" val="31143055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772B8-7F24-CC48-B723-40A393A1AD73}"/>
              </a:ext>
            </a:extLst>
          </p:cNvPr>
          <p:cNvSpPr>
            <a:spLocks noGrp="1"/>
          </p:cNvSpPr>
          <p:nvPr>
            <p:ph type="title"/>
          </p:nvPr>
        </p:nvSpPr>
        <p:spPr/>
        <p:txBody>
          <a:bodyPr/>
          <a:lstStyle/>
          <a:p>
            <a:r>
              <a:rPr lang="en-US" dirty="0"/>
              <a:t>Phase III (2014)</a:t>
            </a:r>
          </a:p>
        </p:txBody>
      </p:sp>
      <p:sp>
        <p:nvSpPr>
          <p:cNvPr id="3" name="Content Placeholder 2">
            <a:extLst>
              <a:ext uri="{FF2B5EF4-FFF2-40B4-BE49-F238E27FC236}">
                <a16:creationId xmlns:a16="http://schemas.microsoft.com/office/drawing/2014/main" id="{D4FB92C1-E026-DC4E-962F-38217135E148}"/>
              </a:ext>
            </a:extLst>
          </p:cNvPr>
          <p:cNvSpPr>
            <a:spLocks noGrp="1"/>
          </p:cNvSpPr>
          <p:nvPr>
            <p:ph idx="1"/>
          </p:nvPr>
        </p:nvSpPr>
        <p:spPr>
          <a:xfrm>
            <a:off x="685801" y="2152578"/>
            <a:ext cx="10131425" cy="3649133"/>
          </a:xfrm>
        </p:spPr>
        <p:txBody>
          <a:bodyPr/>
          <a:lstStyle/>
          <a:p>
            <a:r>
              <a:rPr lang="en-US" dirty="0"/>
              <a:t>January 6</a:t>
            </a:r>
            <a:r>
              <a:rPr lang="en-US" baseline="30000" dirty="0"/>
              <a:t>th</a:t>
            </a:r>
            <a:r>
              <a:rPr lang="en-US" dirty="0"/>
              <a:t>, 2014 was the new start to the third phase.</a:t>
            </a:r>
          </a:p>
          <a:p>
            <a:r>
              <a:rPr lang="en-US" dirty="0"/>
              <a:t>This began with a new book cipher that came from </a:t>
            </a:r>
            <a:r>
              <a:rPr lang="en-US" i="1" dirty="0"/>
              <a:t>Self-Reliance and Other Essays</a:t>
            </a:r>
            <a:endParaRPr lang="en-US" dirty="0"/>
          </a:p>
          <a:p>
            <a:r>
              <a:rPr lang="en-US" dirty="0"/>
              <a:t>This lead to the first .onion site this contained a image with encrypted </a:t>
            </a:r>
            <a:r>
              <a:rPr lang="en-US" dirty="0" err="1"/>
              <a:t>rsa</a:t>
            </a:r>
            <a:r>
              <a:rPr lang="en-US" dirty="0"/>
              <a:t> message</a:t>
            </a:r>
          </a:p>
          <a:p>
            <a:r>
              <a:rPr lang="en-US" dirty="0"/>
              <a:t>The second onion contained the similar time gate message &lt;!—Patience is a virtue </a:t>
            </a:r>
            <a:r>
              <a:rPr lang="en-US" dirty="0">
                <a:sym typeface="Wingdings" pitchFamily="2" charset="2"/>
              </a:rPr>
              <a:t>--&gt;</a:t>
            </a:r>
          </a:p>
          <a:p>
            <a:r>
              <a:rPr lang="en-US" dirty="0">
                <a:sym typeface="Wingdings" pitchFamily="2" charset="2"/>
              </a:rPr>
              <a:t>Through manipulation of that html comment it lead to three images of the </a:t>
            </a:r>
            <a:r>
              <a:rPr lang="en-US" i="1" dirty="0">
                <a:sym typeface="Wingdings" pitchFamily="2" charset="2"/>
              </a:rPr>
              <a:t>Liber Primus</a:t>
            </a:r>
          </a:p>
        </p:txBody>
      </p:sp>
      <p:pic>
        <p:nvPicPr>
          <p:cNvPr id="4" name="Picture 3">
            <a:extLst>
              <a:ext uri="{FF2B5EF4-FFF2-40B4-BE49-F238E27FC236}">
                <a16:creationId xmlns:a16="http://schemas.microsoft.com/office/drawing/2014/main" id="{BEA502B7-E179-F546-8171-832475857745}"/>
              </a:ext>
            </a:extLst>
          </p:cNvPr>
          <p:cNvPicPr>
            <a:picLocks noChangeAspect="1"/>
          </p:cNvPicPr>
          <p:nvPr/>
        </p:nvPicPr>
        <p:blipFill>
          <a:blip r:embed="rId3"/>
          <a:stretch>
            <a:fillRect/>
          </a:stretch>
        </p:blipFill>
        <p:spPr>
          <a:xfrm>
            <a:off x="8996855" y="-1"/>
            <a:ext cx="3195145" cy="3195145"/>
          </a:xfrm>
          <a:prstGeom prst="rect">
            <a:avLst/>
          </a:prstGeom>
        </p:spPr>
      </p:pic>
    </p:spTree>
    <p:extLst>
      <p:ext uri="{BB962C8B-B14F-4D97-AF65-F5344CB8AC3E}">
        <p14:creationId xmlns:p14="http://schemas.microsoft.com/office/powerpoint/2010/main" val="3359046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CC30C-33AF-BA41-99D0-48FA90C2E4BB}"/>
              </a:ext>
            </a:extLst>
          </p:cNvPr>
          <p:cNvSpPr>
            <a:spLocks noGrp="1"/>
          </p:cNvSpPr>
          <p:nvPr>
            <p:ph type="title"/>
          </p:nvPr>
        </p:nvSpPr>
        <p:spPr/>
        <p:txBody>
          <a:bodyPr/>
          <a:lstStyle/>
          <a:p>
            <a:r>
              <a:rPr lang="en-US" dirty="0"/>
              <a:t>Phase iii (cont.)</a:t>
            </a:r>
          </a:p>
        </p:txBody>
      </p:sp>
      <p:sp>
        <p:nvSpPr>
          <p:cNvPr id="3" name="Content Placeholder 2">
            <a:extLst>
              <a:ext uri="{FF2B5EF4-FFF2-40B4-BE49-F238E27FC236}">
                <a16:creationId xmlns:a16="http://schemas.microsoft.com/office/drawing/2014/main" id="{D70605B8-87AA-1B45-8C0B-4D4260D426EA}"/>
              </a:ext>
            </a:extLst>
          </p:cNvPr>
          <p:cNvSpPr>
            <a:spLocks noGrp="1"/>
          </p:cNvSpPr>
          <p:nvPr>
            <p:ph idx="1"/>
          </p:nvPr>
        </p:nvSpPr>
        <p:spPr/>
        <p:txBody>
          <a:bodyPr/>
          <a:lstStyle/>
          <a:p>
            <a:r>
              <a:rPr lang="en-US" dirty="0"/>
              <a:t>After translating the first three pages and through manipulation several more .onion sites were revealed and released more pages.</a:t>
            </a:r>
          </a:p>
          <a:p>
            <a:r>
              <a:rPr lang="en-US" dirty="0"/>
              <a:t>Of course not all of these pages were direct translation Cicada 3301 believed firmly in the protection of data and encrypted everything.</a:t>
            </a:r>
          </a:p>
          <a:p>
            <a:r>
              <a:rPr lang="en-US" dirty="0"/>
              <a:t>Some pages were direct encryption like the first three, others were cesarean cyphers, and most of the book is still unknown.</a:t>
            </a:r>
          </a:p>
          <a:p>
            <a:r>
              <a:rPr lang="en-US" dirty="0"/>
              <a:t>This has since stopped the community dead in its tracks because nobody can crack the code.</a:t>
            </a:r>
          </a:p>
          <a:p>
            <a:r>
              <a:rPr lang="en-US" dirty="0"/>
              <a:t>Since no progress had been made cicada 3301 ceased communication like in 2013</a:t>
            </a:r>
          </a:p>
        </p:txBody>
      </p:sp>
    </p:spTree>
    <p:extLst>
      <p:ext uri="{BB962C8B-B14F-4D97-AF65-F5344CB8AC3E}">
        <p14:creationId xmlns:p14="http://schemas.microsoft.com/office/powerpoint/2010/main" val="1952268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E30C9-B308-1748-B3A7-10FE7E3872AF}"/>
              </a:ext>
            </a:extLst>
          </p:cNvPr>
          <p:cNvSpPr>
            <a:spLocks noGrp="1"/>
          </p:cNvSpPr>
          <p:nvPr>
            <p:ph type="title"/>
          </p:nvPr>
        </p:nvSpPr>
        <p:spPr/>
        <p:txBody>
          <a:bodyPr/>
          <a:lstStyle/>
          <a:p>
            <a:r>
              <a:rPr lang="en-US" dirty="0"/>
              <a:t>Post Phase iii</a:t>
            </a:r>
          </a:p>
        </p:txBody>
      </p:sp>
      <p:sp>
        <p:nvSpPr>
          <p:cNvPr id="3" name="Content Placeholder 2">
            <a:extLst>
              <a:ext uri="{FF2B5EF4-FFF2-40B4-BE49-F238E27FC236}">
                <a16:creationId xmlns:a16="http://schemas.microsoft.com/office/drawing/2014/main" id="{F8AFF236-62D1-A246-AB83-AABCDA59112F}"/>
              </a:ext>
            </a:extLst>
          </p:cNvPr>
          <p:cNvSpPr>
            <a:spLocks noGrp="1"/>
          </p:cNvSpPr>
          <p:nvPr>
            <p:ph idx="1"/>
          </p:nvPr>
        </p:nvSpPr>
        <p:spPr/>
        <p:txBody>
          <a:bodyPr/>
          <a:lstStyle/>
          <a:p>
            <a:r>
              <a:rPr lang="en-US" dirty="0"/>
              <a:t>On May 2</a:t>
            </a:r>
            <a:r>
              <a:rPr lang="en-US" baseline="30000" dirty="0"/>
              <a:t>nd</a:t>
            </a:r>
            <a:r>
              <a:rPr lang="en-US" dirty="0"/>
              <a:t>, 2014 with no signs of progress from the community 3301 had updated the last onion with a new onion link.</a:t>
            </a:r>
          </a:p>
          <a:p>
            <a:r>
              <a:rPr lang="en-US" dirty="0"/>
              <a:t>Within this new onion link was the rest of the liber primus.</a:t>
            </a:r>
          </a:p>
          <a:p>
            <a:r>
              <a:rPr lang="en-US" dirty="0"/>
              <a:t>Cicada 3301 made a post in 2015 because someone was linking them to terrorism and they negated that they were involved</a:t>
            </a:r>
          </a:p>
          <a:p>
            <a:r>
              <a:rPr lang="en-US" dirty="0"/>
              <a:t>2016 – A new post emerged on the twitter account encouraging those still trying to continue going.</a:t>
            </a:r>
          </a:p>
          <a:p>
            <a:r>
              <a:rPr lang="en-US" dirty="0"/>
              <a:t>After the 2016 post no new communication has since emerged and people are questioning what has happened to the cicada group.</a:t>
            </a:r>
          </a:p>
        </p:txBody>
      </p:sp>
    </p:spTree>
    <p:extLst>
      <p:ext uri="{BB962C8B-B14F-4D97-AF65-F5344CB8AC3E}">
        <p14:creationId xmlns:p14="http://schemas.microsoft.com/office/powerpoint/2010/main" val="3406948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F0BEC6F-5470-A841-A579-8D8229687002}"/>
              </a:ext>
            </a:extLst>
          </p:cNvPr>
          <p:cNvPicPr>
            <a:picLocks noChangeAspect="1"/>
          </p:cNvPicPr>
          <p:nvPr/>
        </p:nvPicPr>
        <p:blipFill rotWithShape="1">
          <a:blip r:embed="rId3"/>
          <a:srcRect t="11352" r="418" b="54225"/>
          <a:stretch/>
        </p:blipFill>
        <p:spPr>
          <a:xfrm>
            <a:off x="0" y="0"/>
            <a:ext cx="12192000" cy="2939143"/>
          </a:xfrm>
          <a:prstGeom prst="rect">
            <a:avLst/>
          </a:prstGeom>
        </p:spPr>
      </p:pic>
      <p:pic>
        <p:nvPicPr>
          <p:cNvPr id="6" name="Picture 5">
            <a:extLst>
              <a:ext uri="{FF2B5EF4-FFF2-40B4-BE49-F238E27FC236}">
                <a16:creationId xmlns:a16="http://schemas.microsoft.com/office/drawing/2014/main" id="{812C3C41-316E-BC41-B37F-4FDD641EA272}"/>
              </a:ext>
            </a:extLst>
          </p:cNvPr>
          <p:cNvPicPr>
            <a:picLocks noChangeAspect="1"/>
          </p:cNvPicPr>
          <p:nvPr/>
        </p:nvPicPr>
        <p:blipFill rotWithShape="1">
          <a:blip r:embed="rId3"/>
          <a:srcRect t="45775" r="418" b="8328"/>
          <a:stretch/>
        </p:blipFill>
        <p:spPr>
          <a:xfrm>
            <a:off x="0" y="2939143"/>
            <a:ext cx="12192000" cy="3918857"/>
          </a:xfrm>
          <a:prstGeom prst="rect">
            <a:avLst/>
          </a:prstGeom>
        </p:spPr>
      </p:pic>
    </p:spTree>
    <p:extLst>
      <p:ext uri="{BB962C8B-B14F-4D97-AF65-F5344CB8AC3E}">
        <p14:creationId xmlns:p14="http://schemas.microsoft.com/office/powerpoint/2010/main" val="36965177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TotalTime>308</TotalTime>
  <Words>2001</Words>
  <Application>Microsoft Macintosh PowerPoint</Application>
  <PresentationFormat>Widescreen</PresentationFormat>
  <Paragraphs>173</Paragraphs>
  <Slides>13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Wingdings</vt:lpstr>
      <vt:lpstr>Celestial</vt:lpstr>
      <vt:lpstr>CICADA 3301  and Data Privacy</vt:lpstr>
      <vt:lpstr>Phase I (2012)</vt:lpstr>
      <vt:lpstr>Phase I (cont.)</vt:lpstr>
      <vt:lpstr>Phase II (2013)</vt:lpstr>
      <vt:lpstr>Phase iii (cont.)</vt:lpstr>
      <vt:lpstr>Phase III (2014)</vt:lpstr>
      <vt:lpstr>Phase iii (cont.)</vt:lpstr>
      <vt:lpstr>Post Phase iii</vt:lpstr>
      <vt:lpstr>PowerPoint Presentation</vt:lpstr>
      <vt:lpstr>What is known about cicada</vt:lpstr>
      <vt:lpstr>Cicada and data privacy</vt:lpstr>
      <vt:lpstr>The Future with cicada</vt:lpstr>
      <vt:lpstr>References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CICADA 3301 and Data Privacy</dc:title>
  <dc:creator>Trevor Abel</dc:creator>
  <cp:lastModifiedBy>Trevor Abel</cp:lastModifiedBy>
  <cp:revision>21</cp:revision>
  <dcterms:created xsi:type="dcterms:W3CDTF">2019-10-16T15:27:16Z</dcterms:created>
  <dcterms:modified xsi:type="dcterms:W3CDTF">2019-10-16T21:15:50Z</dcterms:modified>
</cp:coreProperties>
</file>

<file path=docProps/thumbnail.jpeg>
</file>